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2" r:id="rId16"/>
    <p:sldId id="273" r:id="rId17"/>
    <p:sldId id="274" r:id="rId18"/>
    <p:sldId id="27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0FF00"/>
    <a:srgbClr val="66FF33"/>
    <a:srgbClr val="FFFF00"/>
    <a:srgbClr val="000000"/>
    <a:srgbClr val="008E40"/>
    <a:srgbClr val="C5C000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8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BBEE-3E44-4A36-B47A-18C3BCE250C2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D7C2-5605-42CA-8D7E-F222A5D62C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yann.lecun.com/exdb/le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wmf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 Recognition: A </a:t>
            </a:r>
            <a:r>
              <a:rPr lang="en-US" dirty="0" err="1" smtClean="0"/>
              <a:t>Convolutional</a:t>
            </a:r>
            <a:r>
              <a:rPr lang="en-US" dirty="0" smtClean="0"/>
              <a:t> Neural Network Approach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219200"/>
          </a:xfrm>
        </p:spPr>
        <p:txBody>
          <a:bodyPr>
            <a:normAutofit/>
          </a:bodyPr>
          <a:lstStyle/>
          <a:p>
            <a:r>
              <a:rPr lang="en-US" b="1" dirty="0"/>
              <a:t>Instructor: </a:t>
            </a:r>
            <a:r>
              <a:rPr lang="en-US" b="1" dirty="0" err="1"/>
              <a:t>Bhiksha</a:t>
            </a:r>
            <a:r>
              <a:rPr lang="en-US" b="1" dirty="0"/>
              <a:t> </a:t>
            </a:r>
            <a:r>
              <a:rPr lang="en-US" b="1" dirty="0" smtClean="0"/>
              <a:t>Raj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Student: T. Hoang </a:t>
            </a:r>
            <a:r>
              <a:rPr lang="en-US" dirty="0" err="1" smtClean="0"/>
              <a:t>Ngan</a:t>
            </a:r>
            <a:r>
              <a:rPr lang="en-US" dirty="0" smtClean="0"/>
              <a:t> 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Network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652837" cy="23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657600" cy="26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3657600" cy="262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0"/>
            <a:ext cx="3657600" cy="277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1143000"/>
            <a:ext cx="121629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Network</a:t>
            </a:r>
            <a:endParaRPr lang="en-US" dirty="0"/>
          </a:p>
        </p:txBody>
      </p:sp>
      <p:pic>
        <p:nvPicPr>
          <p:cNvPr id="24578" name="Picture 2" descr="http://docs.gimp.org/en/images/filters/examples/convolution-calcu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3341077" cy="914400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685800" y="4114800"/>
            <a:ext cx="3276600" cy="2577193"/>
            <a:chOff x="1905000" y="2438400"/>
            <a:chExt cx="4648200" cy="3339193"/>
          </a:xfrm>
        </p:grpSpPr>
        <p:grpSp>
          <p:nvGrpSpPr>
            <p:cNvPr id="7" name="Group 64"/>
            <p:cNvGrpSpPr/>
            <p:nvPr/>
          </p:nvGrpSpPr>
          <p:grpSpPr>
            <a:xfrm>
              <a:off x="5257800" y="2438400"/>
              <a:ext cx="1295400" cy="3339193"/>
              <a:chOff x="2667000" y="3657600"/>
              <a:chExt cx="1295400" cy="3339193"/>
            </a:xfrm>
          </p:grpSpPr>
          <p:pic>
            <p:nvPicPr>
              <p:cNvPr id="18" name="Picture 21" descr="C:\__Data\courses\Deep Learning\Presentation\source code\gabor\i1_1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67000" y="3657600"/>
                <a:ext cx="914400" cy="1053193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C:\__Data\courses\Deep Learning\Presentation\source code\gabor\i1_2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43200" y="4419600"/>
                <a:ext cx="914400" cy="1053193"/>
              </a:xfrm>
              <a:prstGeom prst="rect">
                <a:avLst/>
              </a:prstGeom>
              <a:noFill/>
            </p:spPr>
          </p:pic>
          <p:pic>
            <p:nvPicPr>
              <p:cNvPr id="20" name="Picture 23" descr="C:\__Data\courses\Deep Learning\Presentation\source code\gabor\i1_3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95600" y="5181600"/>
                <a:ext cx="914400" cy="1053193"/>
              </a:xfrm>
              <a:prstGeom prst="rect">
                <a:avLst/>
              </a:prstGeom>
              <a:noFill/>
            </p:spPr>
          </p:pic>
          <p:pic>
            <p:nvPicPr>
              <p:cNvPr id="21" name="Picture 24" descr="C:\__Data\courses\Deep Learning\Presentation\source code\gabor\i1_4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48000" y="5943600"/>
                <a:ext cx="914400" cy="1053193"/>
              </a:xfrm>
              <a:prstGeom prst="rect">
                <a:avLst/>
              </a:prstGeom>
              <a:noFill/>
            </p:spPr>
          </p:pic>
        </p:grpSp>
        <p:cxnSp>
          <p:nvCxnSpPr>
            <p:cNvPr id="8" name="Straight Arrow Connector 7"/>
            <p:cNvCxnSpPr>
              <a:endCxn id="18" idx="1"/>
            </p:cNvCxnSpPr>
            <p:nvPr/>
          </p:nvCxnSpPr>
          <p:spPr>
            <a:xfrm flipV="1">
              <a:off x="3200400" y="2964997"/>
              <a:ext cx="2057400" cy="692603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9" idx="1"/>
            </p:cNvCxnSpPr>
            <p:nvPr/>
          </p:nvCxnSpPr>
          <p:spPr>
            <a:xfrm flipV="1">
              <a:off x="3200400" y="3726997"/>
              <a:ext cx="2133600" cy="235403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20" idx="1"/>
            </p:cNvCxnSpPr>
            <p:nvPr/>
          </p:nvCxnSpPr>
          <p:spPr>
            <a:xfrm>
              <a:off x="3124200" y="4267200"/>
              <a:ext cx="2362200" cy="221797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1" idx="1"/>
            </p:cNvCxnSpPr>
            <p:nvPr/>
          </p:nvCxnSpPr>
          <p:spPr>
            <a:xfrm>
              <a:off x="3048000" y="4572000"/>
              <a:ext cx="2590800" cy="678997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77"/>
            <p:cNvGrpSpPr/>
            <p:nvPr/>
          </p:nvGrpSpPr>
          <p:grpSpPr>
            <a:xfrm>
              <a:off x="3962400" y="3048000"/>
              <a:ext cx="609600" cy="2209800"/>
              <a:chOff x="1600200" y="4114800"/>
              <a:chExt cx="609600" cy="2209800"/>
            </a:xfrm>
          </p:grpSpPr>
          <p:pic>
            <p:nvPicPr>
              <p:cNvPr id="14" name="Picture 9" descr="C:\__Data\courses\Deep Learning\Presentation\source code\gabor\g_1.bmp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600200" y="4114800"/>
                <a:ext cx="609600" cy="457200"/>
              </a:xfrm>
              <a:prstGeom prst="rect">
                <a:avLst/>
              </a:prstGeom>
              <a:noFill/>
            </p:spPr>
          </p:pic>
          <p:pic>
            <p:nvPicPr>
              <p:cNvPr id="15" name="Picture 11" descr="C:\__Data\courses\Deep Learning\Presentation\source code\gabor\g_2.bmp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00200" y="4724400"/>
                <a:ext cx="609600" cy="457200"/>
              </a:xfrm>
              <a:prstGeom prst="rect">
                <a:avLst/>
              </a:prstGeom>
              <a:noFill/>
            </p:spPr>
          </p:pic>
          <p:pic>
            <p:nvPicPr>
              <p:cNvPr id="16" name="Picture 13" descr="C:\__Data\courses\Deep Learning\Presentation\source code\gabor\g_3.bm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00200" y="5334000"/>
                <a:ext cx="609600" cy="457200"/>
              </a:xfrm>
              <a:prstGeom prst="rect">
                <a:avLst/>
              </a:prstGeom>
              <a:noFill/>
            </p:spPr>
          </p:pic>
          <p:pic>
            <p:nvPicPr>
              <p:cNvPr id="17" name="Picture 15" descr="C:\__Data\courses\Deep Learning\Presentation\source code\gabor\g_4.bm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00200" y="5867400"/>
                <a:ext cx="609600" cy="457200"/>
              </a:xfrm>
              <a:prstGeom prst="rect">
                <a:avLst/>
              </a:prstGeom>
              <a:noFill/>
            </p:spPr>
          </p:pic>
        </p:grpSp>
        <p:pic>
          <p:nvPicPr>
            <p:cNvPr id="6" name="Picture 2" descr="C:\__Data\courses\Deep Learning\Presentation\source code\gabor\img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05000" y="3352800"/>
              <a:ext cx="1371600" cy="1595804"/>
            </a:xfrm>
            <a:prstGeom prst="rect">
              <a:avLst/>
            </a:prstGeom>
            <a:noFill/>
          </p:spPr>
        </p:pic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0200" y="1981200"/>
            <a:ext cx="2286000" cy="109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76200" y="1524000"/>
            <a:ext cx="4267200" cy="51816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47800" y="1371600"/>
            <a:ext cx="13200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4800" y="1905000"/>
            <a:ext cx="4443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4800" y="2819400"/>
            <a:ext cx="4443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00600" y="1371600"/>
            <a:ext cx="4267200" cy="5334000"/>
            <a:chOff x="4800600" y="1371600"/>
            <a:chExt cx="4267200" cy="5334000"/>
          </a:xfrm>
        </p:grpSpPr>
        <p:grpSp>
          <p:nvGrpSpPr>
            <p:cNvPr id="56" name="Group 55"/>
            <p:cNvGrpSpPr/>
            <p:nvPr/>
          </p:nvGrpSpPr>
          <p:grpSpPr>
            <a:xfrm>
              <a:off x="4800600" y="1371600"/>
              <a:ext cx="4267200" cy="5334000"/>
              <a:chOff x="4800600" y="1371600"/>
              <a:chExt cx="4267200" cy="53340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800600" y="1524000"/>
                <a:ext cx="4267200" cy="518160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172200" y="1371600"/>
                <a:ext cx="1207831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Subsample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953000" y="2667000"/>
                <a:ext cx="3962400" cy="2559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" name="Rectangle 58"/>
            <p:cNvSpPr/>
            <p:nvPr/>
          </p:nvSpPr>
          <p:spPr>
            <a:xfrm>
              <a:off x="5715000" y="1905000"/>
              <a:ext cx="2447080" cy="369332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local averaging operator</a:t>
              </a:r>
              <a:endParaRPr lang="en-US" dirty="0"/>
            </a:p>
          </p:txBody>
        </p:sp>
      </p:grpSp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4953000" y="5486400"/>
          <a:ext cx="372219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15" imgW="2425680" imgH="368280" progId="Equation.DSMT4">
                  <p:embed/>
                </p:oleObj>
              </mc:Choice>
              <mc:Fallback>
                <p:oleObj name="Equation" r:id="rId15" imgW="242568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86400"/>
                        <a:ext cx="372219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Network</a:t>
            </a:r>
            <a:endParaRPr lang="en-US" dirty="0"/>
          </a:p>
        </p:txBody>
      </p:sp>
      <p:pic>
        <p:nvPicPr>
          <p:cNvPr id="23614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95400"/>
            <a:ext cx="5334000" cy="18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315" y="3657600"/>
            <a:ext cx="808968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7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52400" y="1219200"/>
            <a:ext cx="3009900" cy="8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" name="Rounded Rectangle 267"/>
          <p:cNvSpPr/>
          <p:nvPr/>
        </p:nvSpPr>
        <p:spPr>
          <a:xfrm>
            <a:off x="1752600" y="1676400"/>
            <a:ext cx="609600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127461" y="1185948"/>
            <a:ext cx="3048000" cy="9144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Group 270"/>
          <p:cNvGrpSpPr/>
          <p:nvPr/>
        </p:nvGrpSpPr>
        <p:grpSpPr>
          <a:xfrm>
            <a:off x="2349715" y="3200400"/>
            <a:ext cx="3048000" cy="3429000"/>
            <a:chOff x="2349715" y="3200400"/>
            <a:chExt cx="3048000" cy="3429000"/>
          </a:xfrm>
        </p:grpSpPr>
        <p:sp>
          <p:nvSpPr>
            <p:cNvPr id="264" name="Rectangle 263"/>
            <p:cNvSpPr/>
            <p:nvPr/>
          </p:nvSpPr>
          <p:spPr>
            <a:xfrm>
              <a:off x="2349715" y="3505200"/>
              <a:ext cx="3048000" cy="312420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429000" y="3200400"/>
              <a:ext cx="7620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Layer 1</a:t>
              </a:r>
              <a:endParaRPr lang="en-US" sz="1400" dirty="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5550115" y="3276600"/>
            <a:ext cx="2590800" cy="3352800"/>
            <a:chOff x="5550115" y="3276600"/>
            <a:chExt cx="2590800" cy="3352800"/>
          </a:xfrm>
        </p:grpSpPr>
        <p:sp>
          <p:nvSpPr>
            <p:cNvPr id="265" name="Rectangle 264"/>
            <p:cNvSpPr/>
            <p:nvPr/>
          </p:nvSpPr>
          <p:spPr>
            <a:xfrm>
              <a:off x="5550115" y="3505200"/>
              <a:ext cx="2590800" cy="312420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6400800" y="3276600"/>
              <a:ext cx="7620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Layer 2</a:t>
              </a:r>
              <a:endParaRPr lang="en-US" sz="1400" dirty="0"/>
            </a:p>
          </p:txBody>
        </p:sp>
      </p:grpSp>
      <p:pic>
        <p:nvPicPr>
          <p:cNvPr id="23615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799" y="3505200"/>
            <a:ext cx="44196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162800" cy="258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Network</a:t>
            </a:r>
            <a:endParaRPr lang="en-US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533400" y="3962400"/>
            <a:ext cx="1985988" cy="1524000"/>
            <a:chOff x="2057400" y="4419600"/>
            <a:chExt cx="2341314" cy="18288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2057400" y="4419600"/>
              <a:ext cx="512515" cy="457200"/>
              <a:chOff x="2057400" y="4419600"/>
              <a:chExt cx="512515" cy="45720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2057400" y="44196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057400" y="4444540"/>
                <a:ext cx="512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</a:t>
                </a:r>
                <a:r>
                  <a:rPr lang="en-US" sz="1400" baseline="-25000" dirty="0" smtClean="0"/>
                  <a:t>11</a:t>
                </a:r>
                <a:endParaRPr lang="en-US" sz="1400" baseline="-25000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2971800" y="4419600"/>
              <a:ext cx="512515" cy="457200"/>
              <a:chOff x="2057400" y="4419600"/>
              <a:chExt cx="512515" cy="4572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2057400" y="44196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057400" y="4444540"/>
                <a:ext cx="512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</a:t>
                </a:r>
                <a:r>
                  <a:rPr lang="en-US" sz="1400" baseline="-25000" dirty="0" smtClean="0"/>
                  <a:t>12</a:t>
                </a:r>
                <a:endParaRPr lang="en-US" sz="1400" baseline="-250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886199" y="4419600"/>
              <a:ext cx="512515" cy="457200"/>
              <a:chOff x="2057399" y="4419600"/>
              <a:chExt cx="512515" cy="45720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2057400" y="44196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057399" y="4444540"/>
                <a:ext cx="512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</a:t>
                </a:r>
                <a:r>
                  <a:rPr lang="en-US" sz="1400" baseline="-25000" dirty="0" smtClean="0"/>
                  <a:t>13</a:t>
                </a:r>
                <a:endParaRPr lang="en-US" sz="1400" baseline="-25000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2057400" y="5105400"/>
              <a:ext cx="512515" cy="457200"/>
              <a:chOff x="2057400" y="4419600"/>
              <a:chExt cx="512515" cy="45720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2057400" y="44196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057400" y="4444540"/>
                <a:ext cx="512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</a:t>
                </a:r>
                <a:r>
                  <a:rPr lang="en-US" sz="1400" baseline="-25000" dirty="0"/>
                  <a:t>2</a:t>
                </a:r>
                <a:r>
                  <a:rPr lang="en-US" sz="1400" baseline="-25000" dirty="0" smtClean="0"/>
                  <a:t>1</a:t>
                </a:r>
                <a:endParaRPr lang="en-US" sz="1400" baseline="-25000" dirty="0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971800" y="5105400"/>
              <a:ext cx="512515" cy="457200"/>
              <a:chOff x="2057400" y="4419600"/>
              <a:chExt cx="512515" cy="457200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2057400" y="44196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057400" y="4444540"/>
                <a:ext cx="512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</a:t>
                </a:r>
                <a:r>
                  <a:rPr lang="en-US" sz="1400" baseline="-25000" dirty="0" smtClean="0"/>
                  <a:t>22</a:t>
                </a:r>
                <a:endParaRPr lang="en-US" sz="1400" baseline="-25000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886199" y="5105400"/>
              <a:ext cx="512515" cy="457200"/>
              <a:chOff x="2057399" y="4419600"/>
              <a:chExt cx="512515" cy="4572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2057400" y="44196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057399" y="4444540"/>
                <a:ext cx="512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</a:t>
                </a:r>
                <a:r>
                  <a:rPr lang="en-US" sz="1400" baseline="-25000" dirty="0" smtClean="0"/>
                  <a:t>23</a:t>
                </a:r>
                <a:endParaRPr lang="en-US" sz="1400" baseline="-25000" dirty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057400" y="5791200"/>
              <a:ext cx="512515" cy="457200"/>
              <a:chOff x="2057400" y="4419600"/>
              <a:chExt cx="512515" cy="45720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2057400" y="44196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057400" y="4444540"/>
                <a:ext cx="512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</a:t>
                </a:r>
                <a:r>
                  <a:rPr lang="en-US" sz="1400" baseline="-25000" dirty="0" smtClean="0"/>
                  <a:t>31</a:t>
                </a:r>
                <a:endParaRPr lang="en-US" sz="1400" baseline="-25000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2971800" y="5791200"/>
              <a:ext cx="512515" cy="457200"/>
              <a:chOff x="2057400" y="4419600"/>
              <a:chExt cx="512515" cy="4572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2057400" y="44196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057400" y="4444540"/>
                <a:ext cx="512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</a:t>
                </a:r>
                <a:r>
                  <a:rPr lang="en-US" sz="1400" baseline="-25000" dirty="0" smtClean="0"/>
                  <a:t>32</a:t>
                </a:r>
                <a:endParaRPr lang="en-US" sz="1400" baseline="-25000" dirty="0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3886199" y="5791200"/>
              <a:ext cx="512515" cy="457200"/>
              <a:chOff x="2057399" y="4419600"/>
              <a:chExt cx="512515" cy="4572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2057400" y="44196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057399" y="4444540"/>
                <a:ext cx="512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</a:t>
                </a:r>
                <a:r>
                  <a:rPr lang="en-US" sz="1400" baseline="-25000" dirty="0" smtClean="0"/>
                  <a:t>33</a:t>
                </a:r>
                <a:endParaRPr lang="en-US" sz="1400" baseline="-25000" dirty="0"/>
              </a:p>
            </p:txBody>
          </p:sp>
        </p:grpSp>
        <p:cxnSp>
          <p:nvCxnSpPr>
            <p:cNvPr id="146" name="Straight Connector 145"/>
            <p:cNvCxnSpPr/>
            <p:nvPr/>
          </p:nvCxnSpPr>
          <p:spPr>
            <a:xfrm>
              <a:off x="2514600" y="4629205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429000" y="46482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514600" y="5315005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429000" y="53340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2514600" y="60198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429000" y="6038795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6" idx="4"/>
              <a:endCxn id="126" idx="0"/>
            </p:cNvCxnSpPr>
            <p:nvPr/>
          </p:nvCxnSpPr>
          <p:spPr>
            <a:xfrm>
              <a:off x="2286000" y="48768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2286000" y="5562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00400" y="48768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200400" y="5562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114800" y="48768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114800" y="5562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2024148" y="1295400"/>
            <a:ext cx="3352800" cy="3048000"/>
            <a:chOff x="2024148" y="1295400"/>
            <a:chExt cx="3352800" cy="3048000"/>
          </a:xfrm>
        </p:grpSpPr>
        <p:sp>
          <p:nvSpPr>
            <p:cNvPr id="113" name="Rectangle 112"/>
            <p:cNvSpPr/>
            <p:nvPr/>
          </p:nvSpPr>
          <p:spPr>
            <a:xfrm>
              <a:off x="2024148" y="1600200"/>
              <a:ext cx="609600" cy="1905000"/>
            </a:xfrm>
            <a:prstGeom prst="rect">
              <a:avLst/>
            </a:prstGeom>
            <a:solidFill>
              <a:schemeClr val="accent6">
                <a:lumMod val="75000"/>
                <a:alpha val="31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843548" y="1295400"/>
              <a:ext cx="533400" cy="1905000"/>
            </a:xfrm>
            <a:prstGeom prst="rect">
              <a:avLst/>
            </a:prstGeom>
            <a:solidFill>
              <a:schemeClr val="accent6">
                <a:lumMod val="75000"/>
                <a:alpha val="31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urved Down Arrow 169"/>
            <p:cNvSpPr/>
            <p:nvPr/>
          </p:nvSpPr>
          <p:spPr>
            <a:xfrm rot="5400000">
              <a:off x="2247900" y="3619500"/>
              <a:ext cx="1066800" cy="381000"/>
            </a:xfrm>
            <a:prstGeom prst="curved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581400" y="4191000"/>
            <a:ext cx="4475712" cy="2180845"/>
            <a:chOff x="3581400" y="4191000"/>
            <a:chExt cx="4475712" cy="2180845"/>
          </a:xfrm>
        </p:grpSpPr>
        <p:sp>
          <p:nvSpPr>
            <p:cNvPr id="166" name="Rectangle 165"/>
            <p:cNvSpPr/>
            <p:nvPr/>
          </p:nvSpPr>
          <p:spPr>
            <a:xfrm>
              <a:off x="3581400" y="4191000"/>
              <a:ext cx="44757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Backpropagation</a:t>
              </a:r>
              <a:r>
                <a:rPr lang="en-US" dirty="0" smtClean="0"/>
                <a:t> gradient-descent procedure</a:t>
              </a:r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81400" y="4648200"/>
              <a:ext cx="43353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Backpropagationalgorithm</a:t>
              </a:r>
              <a:r>
                <a:rPr lang="en-US" dirty="0" smtClean="0"/>
                <a:t> for standard MLP</a:t>
              </a:r>
              <a:endParaRPr lang="en-US" dirty="0"/>
            </a:p>
          </p:txBody>
        </p:sp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5029200"/>
              <a:ext cx="3429000" cy="715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5791200"/>
              <a:ext cx="3505200" cy="580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Neural Network - System</a:t>
            </a:r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127461" y="1185948"/>
            <a:ext cx="3048000" cy="9144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6" name="Picture 7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52400" y="1219200"/>
            <a:ext cx="3009900" cy="8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1" name="Group 220"/>
          <p:cNvGrpSpPr/>
          <p:nvPr/>
        </p:nvGrpSpPr>
        <p:grpSpPr>
          <a:xfrm>
            <a:off x="-28323" y="2209800"/>
            <a:ext cx="9172323" cy="4495800"/>
            <a:chOff x="-28323" y="2209800"/>
            <a:chExt cx="9172323" cy="4495800"/>
          </a:xfrm>
        </p:grpSpPr>
        <p:sp>
          <p:nvSpPr>
            <p:cNvPr id="110" name="TextBox 109"/>
            <p:cNvSpPr txBox="1"/>
            <p:nvPr/>
          </p:nvSpPr>
          <p:spPr>
            <a:xfrm>
              <a:off x="-28323" y="4563536"/>
              <a:ext cx="702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Images</a:t>
              </a:r>
              <a:endParaRPr lang="en-US" sz="1400" dirty="0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0" y="4953000"/>
              <a:ext cx="762000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lg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1524000" y="3962400"/>
              <a:ext cx="914400" cy="9906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1524000" y="4953000"/>
              <a:ext cx="914400" cy="10668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Group 149"/>
            <p:cNvGrpSpPr/>
            <p:nvPr/>
          </p:nvGrpSpPr>
          <p:grpSpPr>
            <a:xfrm>
              <a:off x="2438400" y="5410200"/>
              <a:ext cx="1219200" cy="1066800"/>
              <a:chOff x="5419" y="2925793"/>
              <a:chExt cx="1699673" cy="722634"/>
            </a:xfrm>
            <a:scene3d>
              <a:camera prst="orthographicFront"/>
              <a:lightRig rig="flat" dir="t"/>
            </a:scene3d>
          </p:grpSpPr>
          <p:sp>
            <p:nvSpPr>
              <p:cNvPr id="157" name="Rounded Rectangle 156"/>
              <p:cNvSpPr/>
              <p:nvPr/>
            </p:nvSpPr>
            <p:spPr>
              <a:xfrm>
                <a:off x="5419" y="2925793"/>
                <a:ext cx="1699673" cy="722634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58" name="Rounded Rectangle 4"/>
              <p:cNvSpPr/>
              <p:nvPr/>
            </p:nvSpPr>
            <p:spPr>
              <a:xfrm>
                <a:off x="5419" y="2925793"/>
                <a:ext cx="1699673" cy="7069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8016" tIns="128016" rIns="128016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K-L Transform</a:t>
                </a:r>
                <a:endParaRPr lang="en-US" sz="1600" kern="1200" dirty="0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762000" y="4419600"/>
              <a:ext cx="1066800" cy="1066800"/>
              <a:chOff x="5419" y="2925793"/>
              <a:chExt cx="1699673" cy="722634"/>
            </a:xfrm>
            <a:scene3d>
              <a:camera prst="orthographicFront"/>
              <a:lightRig rig="fla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5419" y="2925793"/>
                <a:ext cx="1699673" cy="722634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4" name="Rounded Rectangle 4"/>
              <p:cNvSpPr/>
              <p:nvPr/>
            </p:nvSpPr>
            <p:spPr>
              <a:xfrm>
                <a:off x="5419" y="2925793"/>
                <a:ext cx="1699673" cy="7069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8016" tIns="128016" rIns="128016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Image Sampling</a:t>
                </a:r>
                <a:endParaRPr lang="en-US" sz="1600" kern="12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91000" y="3657600"/>
              <a:ext cx="1219200" cy="1066800"/>
              <a:chOff x="5419" y="2925793"/>
              <a:chExt cx="1699673" cy="722634"/>
            </a:xfrm>
            <a:scene3d>
              <a:camera prst="orthographicFront"/>
              <a:lightRig rig="flat" dir="t"/>
            </a:scene3d>
          </p:grpSpPr>
          <p:sp>
            <p:nvSpPr>
              <p:cNvPr id="172" name="Rounded Rectangle 171"/>
              <p:cNvSpPr/>
              <p:nvPr/>
            </p:nvSpPr>
            <p:spPr>
              <a:xfrm>
                <a:off x="5419" y="2925793"/>
                <a:ext cx="1699673" cy="722634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3" name="Rounded Rectangle 4"/>
              <p:cNvSpPr/>
              <p:nvPr/>
            </p:nvSpPr>
            <p:spPr>
              <a:xfrm>
                <a:off x="5419" y="2925793"/>
                <a:ext cx="1699673" cy="7069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8016" tIns="128016" rIns="128016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/>
                  <a:t>Feature Extraction</a:t>
                </a:r>
                <a:endParaRPr lang="en-US" kern="1200" dirty="0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6096000" y="2819400"/>
              <a:ext cx="1219200" cy="1066800"/>
              <a:chOff x="5419" y="2925793"/>
              <a:chExt cx="1699673" cy="722634"/>
            </a:xfrm>
            <a:scene3d>
              <a:camera prst="orthographicFront"/>
              <a:lightRig rig="flat" dir="t"/>
            </a:scene3d>
          </p:grpSpPr>
          <p:sp>
            <p:nvSpPr>
              <p:cNvPr id="179" name="Rounded Rectangle 178"/>
              <p:cNvSpPr/>
              <p:nvPr/>
            </p:nvSpPr>
            <p:spPr>
              <a:xfrm>
                <a:off x="5419" y="2925793"/>
                <a:ext cx="1699673" cy="722634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80" name="Rounded Rectangle 4"/>
              <p:cNvSpPr/>
              <p:nvPr/>
            </p:nvSpPr>
            <p:spPr>
              <a:xfrm>
                <a:off x="5419" y="2925793"/>
                <a:ext cx="1699673" cy="7069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8016" tIns="128016" rIns="128016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MLP </a:t>
                </a:r>
                <a:br>
                  <a:rPr lang="en-US" sz="1600" kern="1200" dirty="0" smtClean="0"/>
                </a:br>
                <a:r>
                  <a:rPr lang="en-US" sz="1600" kern="1200" dirty="0" smtClean="0"/>
                  <a:t>Style Classifier</a:t>
                </a:r>
                <a:endParaRPr lang="en-US" sz="1600" kern="1200" dirty="0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6096000" y="4114800"/>
              <a:ext cx="1219200" cy="1066800"/>
              <a:chOff x="5419" y="2925793"/>
              <a:chExt cx="1699673" cy="722634"/>
            </a:xfrm>
            <a:scene3d>
              <a:camera prst="orthographicFront"/>
              <a:lightRig rig="flat" dir="t"/>
            </a:scene3d>
          </p:grpSpPr>
          <p:sp>
            <p:nvSpPr>
              <p:cNvPr id="182" name="Rounded Rectangle 181"/>
              <p:cNvSpPr/>
              <p:nvPr/>
            </p:nvSpPr>
            <p:spPr>
              <a:xfrm>
                <a:off x="5419" y="2925793"/>
                <a:ext cx="1699673" cy="722634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83" name="Rounded Rectangle 4"/>
              <p:cNvSpPr/>
              <p:nvPr/>
            </p:nvSpPr>
            <p:spPr>
              <a:xfrm>
                <a:off x="5419" y="2925793"/>
                <a:ext cx="1699673" cy="7069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8016" tIns="128016" rIns="128016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Nearest – Neighbor Classifier</a:t>
                </a:r>
                <a:endParaRPr lang="en-US" sz="1600" kern="1200" dirty="0"/>
              </a:p>
            </p:txBody>
          </p:sp>
        </p:grpSp>
        <p:cxnSp>
          <p:nvCxnSpPr>
            <p:cNvPr id="184" name="Straight Arrow Connector 183"/>
            <p:cNvCxnSpPr/>
            <p:nvPr/>
          </p:nvCxnSpPr>
          <p:spPr>
            <a:xfrm>
              <a:off x="3657600" y="4114800"/>
              <a:ext cx="533400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endCxn id="176" idx="1"/>
            </p:cNvCxnSpPr>
            <p:nvPr/>
          </p:nvCxnSpPr>
          <p:spPr>
            <a:xfrm>
              <a:off x="3657600" y="4343400"/>
              <a:ext cx="1981200" cy="18288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>
              <a:off x="3657600" y="5968539"/>
              <a:ext cx="1981200" cy="2286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V="1">
              <a:off x="5410200" y="3429000"/>
              <a:ext cx="685800" cy="6858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endCxn id="182" idx="1"/>
            </p:cNvCxnSpPr>
            <p:nvPr/>
          </p:nvCxnSpPr>
          <p:spPr>
            <a:xfrm>
              <a:off x="5410200" y="4267200"/>
              <a:ext cx="685800" cy="3810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7315200" y="4648200"/>
              <a:ext cx="457200" cy="1524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7772400" y="4267200"/>
              <a:ext cx="1371600" cy="1066800"/>
              <a:chOff x="5419" y="2925793"/>
              <a:chExt cx="2185293" cy="722634"/>
            </a:xfrm>
            <a:scene3d>
              <a:camera prst="orthographicFront"/>
              <a:lightRig rig="flat" dir="t"/>
            </a:scene3d>
          </p:grpSpPr>
          <p:sp>
            <p:nvSpPr>
              <p:cNvPr id="205" name="Rounded Rectangle 204"/>
              <p:cNvSpPr/>
              <p:nvPr/>
            </p:nvSpPr>
            <p:spPr>
              <a:xfrm>
                <a:off x="5419" y="2925793"/>
                <a:ext cx="2063888" cy="722634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06" name="Rounded Rectangle 4"/>
              <p:cNvSpPr/>
              <p:nvPr/>
            </p:nvSpPr>
            <p:spPr>
              <a:xfrm>
                <a:off x="5419" y="2925793"/>
                <a:ext cx="2185293" cy="7069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8016" tIns="128016" rIns="128016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Classification</a:t>
                </a:r>
                <a:endParaRPr lang="en-US" sz="1600" kern="1200" dirty="0"/>
              </a:p>
            </p:txBody>
          </p:sp>
        </p:grpSp>
        <p:cxnSp>
          <p:nvCxnSpPr>
            <p:cNvPr id="207" name="Straight Arrow Connector 206"/>
            <p:cNvCxnSpPr/>
            <p:nvPr/>
          </p:nvCxnSpPr>
          <p:spPr>
            <a:xfrm>
              <a:off x="7315200" y="3352800"/>
              <a:ext cx="533400" cy="9144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V="1">
              <a:off x="6858000" y="5334000"/>
              <a:ext cx="990600" cy="8382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stealth" w="med" len="med"/>
            </a:ln>
            <a:scene3d>
              <a:camera prst="orthographicFront"/>
              <a:lightRig rig="fla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oup 174"/>
            <p:cNvGrpSpPr/>
            <p:nvPr/>
          </p:nvGrpSpPr>
          <p:grpSpPr>
            <a:xfrm>
              <a:off x="5638800" y="5638800"/>
              <a:ext cx="1219200" cy="1066800"/>
              <a:chOff x="5419" y="2925793"/>
              <a:chExt cx="1699673" cy="722634"/>
            </a:xfrm>
            <a:scene3d>
              <a:camera prst="orthographicFront"/>
              <a:lightRig rig="flat" dir="t"/>
            </a:scene3d>
          </p:grpSpPr>
          <p:sp>
            <p:nvSpPr>
              <p:cNvPr id="176" name="Rounded Rectangle 175"/>
              <p:cNvSpPr/>
              <p:nvPr/>
            </p:nvSpPr>
            <p:spPr>
              <a:xfrm>
                <a:off x="5419" y="2925793"/>
                <a:ext cx="1699673" cy="722634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7" name="Rounded Rectangle 4"/>
              <p:cNvSpPr/>
              <p:nvPr/>
            </p:nvSpPr>
            <p:spPr>
              <a:xfrm>
                <a:off x="5419" y="2925793"/>
                <a:ext cx="1699673" cy="7069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8016" tIns="128016" rIns="128016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Multi-Layer </a:t>
                </a:r>
                <a:r>
                  <a:rPr lang="en-US" sz="1600" kern="1200" dirty="0" err="1" smtClean="0"/>
                  <a:t>Perceptron</a:t>
                </a:r>
                <a:endParaRPr lang="en-US" sz="1600" kern="1200" dirty="0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438400" y="3657600"/>
              <a:ext cx="1219200" cy="1066800"/>
              <a:chOff x="5419" y="2925793"/>
              <a:chExt cx="1699673" cy="722634"/>
            </a:xfrm>
            <a:scene3d>
              <a:camera prst="orthographicFront"/>
              <a:lightRig rig="flat" dir="t"/>
            </a:scene3d>
          </p:grpSpPr>
          <p:sp>
            <p:nvSpPr>
              <p:cNvPr id="147" name="Rounded Rectangle 146"/>
              <p:cNvSpPr/>
              <p:nvPr/>
            </p:nvSpPr>
            <p:spPr>
              <a:xfrm>
                <a:off x="5419" y="2925793"/>
                <a:ext cx="1699673" cy="722634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8" name="Rounded Rectangle 4"/>
              <p:cNvSpPr/>
              <p:nvPr/>
            </p:nvSpPr>
            <p:spPr>
              <a:xfrm>
                <a:off x="5419" y="2925793"/>
                <a:ext cx="1699673" cy="7069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8016" tIns="128016" rIns="128016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/>
                  <a:t>SOM</a:t>
                </a:r>
                <a:endParaRPr lang="en-US" kern="1200" dirty="0"/>
              </a:p>
            </p:txBody>
          </p:sp>
        </p:grpSp>
        <p:sp>
          <p:nvSpPr>
            <p:cNvPr id="213" name="Round Same Side Corner Rectangle 212"/>
            <p:cNvSpPr/>
            <p:nvPr/>
          </p:nvSpPr>
          <p:spPr>
            <a:xfrm>
              <a:off x="4038600" y="2514600"/>
              <a:ext cx="3429000" cy="2743200"/>
            </a:xfrm>
            <a:prstGeom prst="round2Same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ound Same Side Corner Rectangle 213"/>
            <p:cNvSpPr/>
            <p:nvPr/>
          </p:nvSpPr>
          <p:spPr>
            <a:xfrm>
              <a:off x="5105400" y="2209800"/>
              <a:ext cx="1219200" cy="533400"/>
            </a:xfrm>
            <a:prstGeom prst="round2Same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Convolution Neural Network</a:t>
              </a:r>
              <a:endParaRPr lang="en-US" sz="1200" dirty="0"/>
            </a:p>
          </p:txBody>
        </p:sp>
        <p:sp>
          <p:nvSpPr>
            <p:cNvPr id="165" name="Round Same Side Corner Rectangle 164"/>
            <p:cNvSpPr/>
            <p:nvPr/>
          </p:nvSpPr>
          <p:spPr>
            <a:xfrm>
              <a:off x="2335878" y="3429000"/>
              <a:ext cx="1447800" cy="3200400"/>
            </a:xfrm>
            <a:prstGeom prst="round2Same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ound Same Side Corner Rectangle 167"/>
            <p:cNvSpPr/>
            <p:nvPr/>
          </p:nvSpPr>
          <p:spPr>
            <a:xfrm>
              <a:off x="2464722" y="2980113"/>
              <a:ext cx="1219200" cy="533400"/>
            </a:xfrm>
            <a:prstGeom prst="round2Same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Dimensionality Reduction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Same Side Corner Rectangle 23"/>
          <p:cNvSpPr/>
          <p:nvPr/>
        </p:nvSpPr>
        <p:spPr>
          <a:xfrm>
            <a:off x="152400" y="1905000"/>
            <a:ext cx="1066800" cy="6096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Neural Network – Extensions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" y="2057400"/>
            <a:ext cx="92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LeNet-5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19200" y="2069068"/>
            <a:ext cx="34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http://yann.lecun.com/exdb/lenet/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200" y="2590800"/>
            <a:ext cx="2514600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sz="1400" b="0" dirty="0" smtClean="0"/>
              <a:t>C1,C3,C5 : </a:t>
            </a:r>
            <a:r>
              <a:rPr lang="en-US" sz="1400" b="0" dirty="0" err="1" smtClean="0"/>
              <a:t>Convolutional</a:t>
            </a:r>
            <a:r>
              <a:rPr lang="en-US" sz="1400" b="0" dirty="0" smtClean="0"/>
              <a:t> layer. </a:t>
            </a:r>
          </a:p>
          <a:p>
            <a:pPr marL="346075" indent="-346075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sz="1400" b="0" dirty="0" smtClean="0"/>
              <a:t>5 × 5 Convolution matrix.</a:t>
            </a:r>
          </a:p>
          <a:p>
            <a:pPr marL="346075" indent="-346075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sz="1400" b="0" dirty="0" smtClean="0"/>
              <a:t>S2 , S4 : </a:t>
            </a:r>
            <a:r>
              <a:rPr lang="en-US" sz="1400" b="0" dirty="0" err="1" smtClean="0"/>
              <a:t>Subsampling</a:t>
            </a:r>
            <a:r>
              <a:rPr lang="en-US" sz="1400" b="0" dirty="0" smtClean="0"/>
              <a:t> layer.</a:t>
            </a:r>
          </a:p>
          <a:p>
            <a:pPr marL="346075" indent="-346075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sz="1400" b="0" dirty="0" err="1" smtClean="0"/>
              <a:t>Subsampling</a:t>
            </a:r>
            <a:r>
              <a:rPr lang="en-US" sz="1400" b="0" dirty="0" smtClean="0"/>
              <a:t> by factor 2.</a:t>
            </a:r>
          </a:p>
          <a:p>
            <a:pPr marL="346075" indent="-346075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sz="1400" b="0" dirty="0" smtClean="0"/>
              <a:t>F6 : Fully connected layer.</a:t>
            </a:r>
            <a:endParaRPr lang="en-US" sz="1400" b="0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90800"/>
            <a:ext cx="6318080" cy="1524000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4648200" y="4191000"/>
            <a:ext cx="3048000" cy="2667000"/>
            <a:chOff x="3264" y="2160"/>
            <a:chExt cx="1920" cy="1680"/>
          </a:xfrm>
        </p:grpSpPr>
        <p:pic>
          <p:nvPicPr>
            <p:cNvPr id="21" name="Picture 34" descr="asamples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2160"/>
              <a:ext cx="192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8" descr="legend-bottom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336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2"/>
          <p:cNvSpPr/>
          <p:nvPr/>
        </p:nvSpPr>
        <p:spPr>
          <a:xfrm>
            <a:off x="0" y="5334000"/>
            <a:ext cx="2667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spcBef>
                <a:spcPct val="20000"/>
              </a:spcBef>
              <a:buClr>
                <a:schemeClr val="folHlink"/>
              </a:buClr>
            </a:pPr>
            <a:r>
              <a:rPr lang="en-US" sz="1400" b="0" dirty="0" smtClean="0"/>
              <a:t>About 187,000 connection.</a:t>
            </a:r>
          </a:p>
          <a:p>
            <a:pPr marL="346075" indent="-346075">
              <a:spcBef>
                <a:spcPct val="20000"/>
              </a:spcBef>
              <a:buClr>
                <a:schemeClr val="folHlink"/>
              </a:buClr>
            </a:pPr>
            <a:r>
              <a:rPr lang="en-US" sz="1400" b="0" dirty="0" smtClean="0"/>
              <a:t>About 14,000 trainable weight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Neural Network – Extension and variants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066800" y="3720855"/>
            <a:ext cx="2895600" cy="3137145"/>
            <a:chOff x="1066800" y="3720855"/>
            <a:chExt cx="2895600" cy="3137145"/>
          </a:xfrm>
        </p:grpSpPr>
        <p:grpSp>
          <p:nvGrpSpPr>
            <p:cNvPr id="8" name="Group 10"/>
            <p:cNvGrpSpPr/>
            <p:nvPr/>
          </p:nvGrpSpPr>
          <p:grpSpPr>
            <a:xfrm>
              <a:off x="1143000" y="3720855"/>
              <a:ext cx="2819400" cy="3137145"/>
              <a:chOff x="3581400" y="3962400"/>
              <a:chExt cx="2819400" cy="313714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581400" y="3962400"/>
                <a:ext cx="2743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/>
                  <a:t>S</a:t>
                </a:r>
                <a:r>
                  <a:rPr lang="en-US" sz="1400" dirty="0" smtClean="0"/>
                  <a:t>hunting </a:t>
                </a:r>
                <a:r>
                  <a:rPr lang="en-US" sz="1400" b="1" dirty="0" smtClean="0"/>
                  <a:t>I</a:t>
                </a:r>
                <a:r>
                  <a:rPr lang="en-US" sz="1400" dirty="0" smtClean="0"/>
                  <a:t>nhibitory </a:t>
                </a:r>
                <a:r>
                  <a:rPr lang="en-US" sz="1400" b="1" dirty="0" err="1" smtClean="0"/>
                  <a:t>Co</a:t>
                </a:r>
                <a:r>
                  <a:rPr lang="en-US" sz="1400" dirty="0" err="1" smtClean="0"/>
                  <a:t>nvolutional</a:t>
                </a:r>
                <a:r>
                  <a:rPr lang="en-US" sz="1400" dirty="0" smtClean="0"/>
                  <a:t> </a:t>
                </a:r>
                <a:r>
                  <a:rPr lang="en-US" sz="1400" b="1" dirty="0" smtClean="0"/>
                  <a:t>N</a:t>
                </a:r>
                <a:r>
                  <a:rPr lang="en-US" sz="1400" dirty="0" smtClean="0"/>
                  <a:t>eural </a:t>
                </a:r>
                <a:r>
                  <a:rPr lang="en-US" sz="1400" b="1" dirty="0" smtClean="0"/>
                  <a:t>Net</a:t>
                </a:r>
                <a:r>
                  <a:rPr lang="en-US" sz="1400" dirty="0" smtClean="0"/>
                  <a:t>works (</a:t>
                </a:r>
                <a:r>
                  <a:rPr lang="en-US" sz="1400" b="1" dirty="0" err="1" smtClean="0"/>
                  <a:t>SICoNNet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  <p:pic>
            <p:nvPicPr>
              <p:cNvPr id="3072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81400" y="4419600"/>
                <a:ext cx="2819400" cy="2679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1066800" y="3785061"/>
              <a:ext cx="2895600" cy="304800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66800" y="3785062"/>
              <a:ext cx="2895600" cy="38100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66800" y="1600200"/>
            <a:ext cx="2895600" cy="2057400"/>
            <a:chOff x="1066800" y="1600200"/>
            <a:chExt cx="2895600" cy="2057400"/>
          </a:xfrm>
        </p:grpSpPr>
        <p:grpSp>
          <p:nvGrpSpPr>
            <p:cNvPr id="10" name="Group 14"/>
            <p:cNvGrpSpPr/>
            <p:nvPr/>
          </p:nvGrpSpPr>
          <p:grpSpPr>
            <a:xfrm>
              <a:off x="1295400" y="1600200"/>
              <a:ext cx="2057400" cy="2033587"/>
              <a:chOff x="3200400" y="2667000"/>
              <a:chExt cx="2057400" cy="203358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200400" y="2667000"/>
                <a:ext cx="2057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Space Displacement Neural Networks (</a:t>
                </a:r>
                <a:r>
                  <a:rPr lang="en-US" sz="1400" b="1" dirty="0" smtClean="0"/>
                  <a:t>SDNN</a:t>
                </a:r>
                <a:r>
                  <a:rPr lang="en-US" sz="1400" dirty="0" smtClean="0"/>
                  <a:t>)</a:t>
                </a:r>
              </a:p>
            </p:txBody>
          </p:sp>
          <p:pic>
            <p:nvPicPr>
              <p:cNvPr id="3072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29000" y="3124200"/>
                <a:ext cx="1559823" cy="157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1066800" y="1600200"/>
              <a:ext cx="2895600" cy="205740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66800" y="1600200"/>
              <a:ext cx="2895600" cy="45720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0" y="1590504"/>
            <a:ext cx="2895600" cy="2524296"/>
            <a:chOff x="4572000" y="1590504"/>
            <a:chExt cx="2895600" cy="2524296"/>
          </a:xfrm>
        </p:grpSpPr>
        <p:grpSp>
          <p:nvGrpSpPr>
            <p:cNvPr id="9" name="Group 12"/>
            <p:cNvGrpSpPr/>
            <p:nvPr/>
          </p:nvGrpSpPr>
          <p:grpSpPr>
            <a:xfrm>
              <a:off x="4800600" y="1590504"/>
              <a:ext cx="2571750" cy="2496378"/>
              <a:chOff x="4343400" y="1371600"/>
              <a:chExt cx="2571750" cy="249637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953000" y="1371600"/>
                <a:ext cx="12442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/>
                  <a:t>Siamese CNNs</a:t>
                </a:r>
                <a:endParaRPr lang="en-US" sz="1400" b="1" dirty="0"/>
              </a:p>
            </p:txBody>
          </p:sp>
          <p:pic>
            <p:nvPicPr>
              <p:cNvPr id="3072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43400" y="1676400"/>
                <a:ext cx="2571750" cy="2191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4572000" y="1600200"/>
              <a:ext cx="2895600" cy="25146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000" y="1600200"/>
              <a:ext cx="2895600" cy="3048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0" y="4308765"/>
            <a:ext cx="2895600" cy="2438400"/>
            <a:chOff x="4572000" y="4308765"/>
            <a:chExt cx="2895600" cy="2438400"/>
          </a:xfrm>
        </p:grpSpPr>
        <p:grpSp>
          <p:nvGrpSpPr>
            <p:cNvPr id="3" name="Group 8"/>
            <p:cNvGrpSpPr/>
            <p:nvPr/>
          </p:nvGrpSpPr>
          <p:grpSpPr>
            <a:xfrm>
              <a:off x="4800600" y="4343400"/>
              <a:ext cx="2486025" cy="2296566"/>
              <a:chOff x="5867400" y="3886200"/>
              <a:chExt cx="2486025" cy="229656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943600" y="3886200"/>
                <a:ext cx="2286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Sparse </a:t>
                </a:r>
                <a:r>
                  <a:rPr lang="en-US" sz="1400" dirty="0" err="1" smtClean="0"/>
                  <a:t>Convolutional</a:t>
                </a:r>
                <a:r>
                  <a:rPr lang="en-US" sz="1400" dirty="0" smtClean="0"/>
                  <a:t> Neural Networks (</a:t>
                </a:r>
                <a:r>
                  <a:rPr lang="en-US" sz="1400" b="1" dirty="0" smtClean="0"/>
                  <a:t>Sparse CNN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  <p:pic>
            <p:nvPicPr>
              <p:cNvPr id="3072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67400" y="4419600"/>
                <a:ext cx="2486025" cy="1763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4572000" y="4308765"/>
              <a:ext cx="2895600" cy="24384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4308765"/>
              <a:ext cx="2895600" cy="5334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Neural Network – Experiment &amp; Comparison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52400" y="2057400"/>
          <a:ext cx="3657600" cy="426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Various Experiments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400" dirty="0" smtClean="0"/>
                        <a:t>Variation of the number of output classes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6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dirty="0" smtClean="0"/>
                        <a:t>Variation of the dimensionality of the SOM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16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dirty="0" smtClean="0"/>
                        <a:t>Variation of the quantization level of the SOM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0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dirty="0" smtClean="0"/>
                        <a:t>Variation of the image sample extraction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dirty="0" smtClean="0"/>
                        <a:t>algorithm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6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dirty="0" smtClean="0"/>
                        <a:t>Substituting the SOM with the KL transform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16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dirty="0" smtClean="0"/>
                        <a:t>Replacing the CN with an MLP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1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252" y="3581399"/>
            <a:ext cx="4565722" cy="4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90800"/>
            <a:ext cx="3352951" cy="4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124199"/>
            <a:ext cx="3371612" cy="4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90999"/>
            <a:ext cx="3830376" cy="4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52400" y="1600200"/>
            <a:ext cx="654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200 training images and 200 test images from ORL database (AT&amp;T).</a:t>
            </a:r>
            <a:endParaRPr lang="en-US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876800"/>
            <a:ext cx="266699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022" y="5334000"/>
            <a:ext cx="1691074" cy="52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b="0" dirty="0" err="1" smtClean="0"/>
              <a:t>Convolutional</a:t>
            </a:r>
            <a:r>
              <a:rPr lang="en-US" altLang="ko-KR" b="0" dirty="0" smtClean="0"/>
              <a:t> Neural Networks are a special kind of multi-layer neural networks.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b="0" dirty="0" smtClean="0"/>
              <a:t>Like almost every other neural networks they are trained with a version of the back-propagation algorithm.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b="0" dirty="0" err="1" smtClean="0"/>
              <a:t>Convolutional</a:t>
            </a:r>
            <a:r>
              <a:rPr lang="en-US" altLang="ko-KR" b="0" dirty="0" smtClean="0"/>
              <a:t> Neural Networks are designed to recognize visual patterns directly from pixel images with minimal preprocessing.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b="0" dirty="0" smtClean="0"/>
              <a:t>S</a:t>
            </a:r>
            <a:r>
              <a:rPr lang="en-US" b="0" dirty="0" smtClean="0">
                <a:sym typeface="Symbol" charset="2"/>
              </a:rPr>
              <a:t>hared weights: all neurons in a feature share the same weights.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b="0" dirty="0" smtClean="0">
                <a:sym typeface="Symbol" charset="2"/>
              </a:rPr>
              <a:t>In this way all neurons detect the same feature at different positions.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b="0" dirty="0" smtClean="0">
                <a:sym typeface="Symbol" charset="2"/>
              </a:rPr>
              <a:t>Reduce the number of free parameters in the input image.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cdn2.bluepelicanloans.com/blog/wp-content/uploads/thank_yo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47687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3810000" y="1219200"/>
            <a:ext cx="1600200" cy="762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Training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Flowchart: Magnetic Disk 41"/>
          <p:cNvSpPr/>
          <p:nvPr/>
        </p:nvSpPr>
        <p:spPr>
          <a:xfrm>
            <a:off x="3124200" y="1676400"/>
            <a:ext cx="2895600" cy="49530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29200" y="1981200"/>
            <a:ext cx="609600" cy="4419600"/>
          </a:xfrm>
          <a:prstGeom prst="rect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43400" y="1981200"/>
            <a:ext cx="6096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581400" y="1981200"/>
            <a:ext cx="609600" cy="4419600"/>
          </a:xfrm>
          <a:prstGeom prst="rect">
            <a:avLst/>
          </a:prstGeom>
          <a:solidFill>
            <a:srgbClr val="00B0F0"/>
          </a:solidFill>
          <a:ln>
            <a:solidFill>
              <a:srgbClr val="00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981200"/>
            <a:ext cx="2590800" cy="457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838200" y="1295400"/>
            <a:ext cx="1600200" cy="685800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Testing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1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12420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65760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1678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2209800"/>
            <a:ext cx="87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72440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525780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579120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205740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25676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19600" y="31010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19600" y="36344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600" y="41678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19600" y="472440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19600" y="525780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19600" y="57680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6800" y="3733800"/>
            <a:ext cx="87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05400" y="2057401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05400" y="256761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05400" y="3101010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05400" y="36344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66800" y="5334000"/>
            <a:ext cx="87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05400" y="41678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105400" y="47012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105400" y="52346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05400" y="5768009"/>
            <a:ext cx="4572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6248400" y="1219200"/>
            <a:ext cx="2590800" cy="5257800"/>
            <a:chOff x="6248400" y="1219200"/>
            <a:chExt cx="2590800" cy="5257800"/>
          </a:xfrm>
        </p:grpSpPr>
        <p:sp>
          <p:nvSpPr>
            <p:cNvPr id="8" name="Rounded Rectangle 7"/>
            <p:cNvSpPr/>
            <p:nvPr/>
          </p:nvSpPr>
          <p:spPr>
            <a:xfrm>
              <a:off x="6248400" y="1905000"/>
              <a:ext cx="2590800" cy="457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6934200" y="4953000"/>
              <a:ext cx="1125415" cy="13716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8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6934200" y="3429000"/>
              <a:ext cx="1125415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6951785" y="1981200"/>
              <a:ext cx="1125415" cy="13716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8B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6629400" y="1219200"/>
              <a:ext cx="1752600" cy="6858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Recognition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2133600"/>
              <a:ext cx="8763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048500" y="3581400"/>
              <a:ext cx="8763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9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048500" y="5105400"/>
              <a:ext cx="8763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System - Flowchart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2731914"/>
            <a:ext cx="1699673" cy="1179834"/>
            <a:chOff x="5419" y="2925793"/>
            <a:chExt cx="1699673" cy="722634"/>
          </a:xfrm>
          <a:scene3d>
            <a:camera prst="orthographicFront"/>
            <a:lightRig rig="flat" dir="t"/>
          </a:scene3d>
        </p:grpSpPr>
        <p:sp>
          <p:nvSpPr>
            <p:cNvPr id="21" name="Rounded Rectangle 20"/>
            <p:cNvSpPr/>
            <p:nvPr/>
          </p:nvSpPr>
          <p:spPr>
            <a:xfrm>
              <a:off x="5419" y="2925793"/>
              <a:ext cx="1699673" cy="72263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5419" y="2925793"/>
              <a:ext cx="1699673" cy="706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Image Sampling</a:t>
              </a:r>
              <a:endParaRPr lang="en-US" sz="20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3112914"/>
            <a:ext cx="373399" cy="299858"/>
            <a:chOff x="1881224" y="3016742"/>
            <a:chExt cx="373399" cy="299858"/>
          </a:xfrm>
        </p:grpSpPr>
        <p:sp>
          <p:nvSpPr>
            <p:cNvPr id="17" name="Right Arrow 16"/>
            <p:cNvSpPr/>
            <p:nvPr/>
          </p:nvSpPr>
          <p:spPr>
            <a:xfrm>
              <a:off x="1881224" y="3016742"/>
              <a:ext cx="373399" cy="2998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ight Arrow 8"/>
            <p:cNvSpPr/>
            <p:nvPr/>
          </p:nvSpPr>
          <p:spPr>
            <a:xfrm>
              <a:off x="1881224" y="3076714"/>
              <a:ext cx="283442" cy="17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0" y="2731914"/>
            <a:ext cx="1828800" cy="1179834"/>
            <a:chOff x="-70781" y="2925793"/>
            <a:chExt cx="1828800" cy="722634"/>
          </a:xfrm>
          <a:scene3d>
            <a:camera prst="orthographicFront"/>
            <a:lightRig rig="flat" dir="t"/>
          </a:scene3d>
        </p:grpSpPr>
        <p:sp>
          <p:nvSpPr>
            <p:cNvPr id="30" name="Rounded Rectangle 29"/>
            <p:cNvSpPr/>
            <p:nvPr/>
          </p:nvSpPr>
          <p:spPr>
            <a:xfrm>
              <a:off x="5419" y="2925793"/>
              <a:ext cx="1699673" cy="72263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-70781" y="2925793"/>
              <a:ext cx="1828800" cy="706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Dimensionality Reduction</a:t>
              </a:r>
              <a:endParaRPr lang="en-US" sz="20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67200" y="3189114"/>
            <a:ext cx="373399" cy="299858"/>
            <a:chOff x="1881224" y="3016742"/>
            <a:chExt cx="373399" cy="299858"/>
          </a:xfrm>
        </p:grpSpPr>
        <p:sp>
          <p:nvSpPr>
            <p:cNvPr id="36" name="Right Arrow 35"/>
            <p:cNvSpPr/>
            <p:nvPr/>
          </p:nvSpPr>
          <p:spPr>
            <a:xfrm>
              <a:off x="1881224" y="3016742"/>
              <a:ext cx="373399" cy="2998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Right Arrow 8"/>
            <p:cNvSpPr/>
            <p:nvPr/>
          </p:nvSpPr>
          <p:spPr>
            <a:xfrm>
              <a:off x="1881224" y="3076714"/>
              <a:ext cx="283442" cy="17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24400" y="2731914"/>
            <a:ext cx="1699673" cy="1179834"/>
            <a:chOff x="5419" y="2925793"/>
            <a:chExt cx="1699673" cy="722634"/>
          </a:xfrm>
          <a:scene3d>
            <a:camera prst="orthographicFront"/>
            <a:lightRig rig="flat" dir="t"/>
          </a:scene3d>
        </p:grpSpPr>
        <p:sp>
          <p:nvSpPr>
            <p:cNvPr id="39" name="Rounded Rectangle 38"/>
            <p:cNvSpPr/>
            <p:nvPr/>
          </p:nvSpPr>
          <p:spPr>
            <a:xfrm>
              <a:off x="5419" y="2925793"/>
              <a:ext cx="1699673" cy="72263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5419" y="2925793"/>
              <a:ext cx="1699673" cy="706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Convolutional</a:t>
              </a:r>
              <a:r>
                <a:rPr lang="en-US" sz="2000" kern="1200" dirty="0" smtClean="0"/>
                <a:t> Neural Network</a:t>
              </a:r>
              <a:endParaRPr lang="en-US" sz="2000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29400" y="3112914"/>
            <a:ext cx="373399" cy="299858"/>
            <a:chOff x="1881224" y="3016742"/>
            <a:chExt cx="373399" cy="299858"/>
          </a:xfrm>
        </p:grpSpPr>
        <p:sp>
          <p:nvSpPr>
            <p:cNvPr id="45" name="Right Arrow 44"/>
            <p:cNvSpPr/>
            <p:nvPr/>
          </p:nvSpPr>
          <p:spPr>
            <a:xfrm>
              <a:off x="1881224" y="3016742"/>
              <a:ext cx="373399" cy="2998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Right Arrow 8"/>
            <p:cNvSpPr/>
            <p:nvPr/>
          </p:nvSpPr>
          <p:spPr>
            <a:xfrm>
              <a:off x="1881224" y="3076714"/>
              <a:ext cx="283442" cy="17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86600" y="2655714"/>
            <a:ext cx="1699673" cy="1179834"/>
            <a:chOff x="5419" y="2925793"/>
            <a:chExt cx="1699673" cy="722634"/>
          </a:xfrm>
          <a:scene3d>
            <a:camera prst="orthographicFront"/>
            <a:lightRig rig="flat" dir="t"/>
          </a:scene3d>
        </p:grpSpPr>
        <p:sp>
          <p:nvSpPr>
            <p:cNvPr id="48" name="Rounded Rectangle 47"/>
            <p:cNvSpPr/>
            <p:nvPr/>
          </p:nvSpPr>
          <p:spPr>
            <a:xfrm>
              <a:off x="5419" y="2925793"/>
              <a:ext cx="1699673" cy="72263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5419" y="2925793"/>
              <a:ext cx="1699673" cy="706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Classification</a:t>
              </a:r>
              <a:endParaRPr lang="en-US" sz="2000" kern="12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0" y="1436514"/>
            <a:ext cx="1676400" cy="685800"/>
            <a:chOff x="0" y="1219200"/>
            <a:chExt cx="1752600" cy="68580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1219200"/>
              <a:ext cx="1752600" cy="685800"/>
              <a:chOff x="277899" y="3467226"/>
              <a:chExt cx="1648077" cy="670869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277899" y="3467226"/>
                <a:ext cx="1648077" cy="67086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ounded Rectangle 6"/>
              <p:cNvSpPr/>
              <p:nvPr/>
            </p:nvSpPr>
            <p:spPr>
              <a:xfrm>
                <a:off x="297548" y="3486875"/>
                <a:ext cx="1608779" cy="6315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896" tIns="56896" rIns="56896" bIns="56896" numCol="1" spcCol="1270" anchor="t" anchorCtr="0">
                <a:noAutofit/>
              </a:bodyPr>
              <a:lstStyle/>
              <a:p>
                <a:pPr marL="57150" lvl="1" indent="-5715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800" kern="120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70660" y="1371600"/>
              <a:ext cx="9247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Images</a:t>
              </a:r>
              <a:endParaRPr lang="en-US" sz="2000" dirty="0"/>
            </a:p>
          </p:txBody>
        </p:sp>
      </p:grpSp>
      <p:sp>
        <p:nvSpPr>
          <p:cNvPr id="62" name="Right Arrow 61"/>
          <p:cNvSpPr/>
          <p:nvPr/>
        </p:nvSpPr>
        <p:spPr>
          <a:xfrm rot="5400000">
            <a:off x="568452" y="2315862"/>
            <a:ext cx="374904" cy="292608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64" name="Right Arrow 63"/>
          <p:cNvSpPr/>
          <p:nvPr/>
        </p:nvSpPr>
        <p:spPr>
          <a:xfrm rot="16200000">
            <a:off x="7743444" y="2239662"/>
            <a:ext cx="374904" cy="292608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65" name="Group 64"/>
          <p:cNvGrpSpPr/>
          <p:nvPr/>
        </p:nvGrpSpPr>
        <p:grpSpPr>
          <a:xfrm>
            <a:off x="7062216" y="1436514"/>
            <a:ext cx="1700784" cy="685800"/>
            <a:chOff x="0" y="1219200"/>
            <a:chExt cx="1752600" cy="685800"/>
          </a:xfrm>
        </p:grpSpPr>
        <p:grpSp>
          <p:nvGrpSpPr>
            <p:cNvPr id="66" name="Group 14"/>
            <p:cNvGrpSpPr/>
            <p:nvPr/>
          </p:nvGrpSpPr>
          <p:grpSpPr>
            <a:xfrm>
              <a:off x="0" y="1219200"/>
              <a:ext cx="1752600" cy="685800"/>
              <a:chOff x="277899" y="3467226"/>
              <a:chExt cx="1648077" cy="670869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277899" y="3467226"/>
                <a:ext cx="1648077" cy="67086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Rounded Rectangle 6"/>
              <p:cNvSpPr/>
              <p:nvPr/>
            </p:nvSpPr>
            <p:spPr>
              <a:xfrm>
                <a:off x="297548" y="3486875"/>
                <a:ext cx="1608779" cy="6315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896" tIns="56896" rIns="56896" bIns="56896" numCol="1" spcCol="1270" anchor="t" anchorCtr="0">
                <a:noAutofit/>
              </a:bodyPr>
              <a:lstStyle/>
              <a:p>
                <a:pPr marL="57150" lvl="1" indent="-5715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800" kern="120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6200" y="1371600"/>
              <a:ext cx="1570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Identification</a:t>
              </a:r>
              <a:endParaRPr lang="en-US" sz="20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876800" y="3646314"/>
            <a:ext cx="2133601" cy="2133600"/>
            <a:chOff x="4876800" y="3646314"/>
            <a:chExt cx="2133601" cy="2133600"/>
          </a:xfrm>
        </p:grpSpPr>
        <p:grpSp>
          <p:nvGrpSpPr>
            <p:cNvPr id="41" name="Group 40"/>
            <p:cNvGrpSpPr/>
            <p:nvPr/>
          </p:nvGrpSpPr>
          <p:grpSpPr>
            <a:xfrm>
              <a:off x="4876800" y="3646314"/>
              <a:ext cx="1981200" cy="2133600"/>
              <a:chOff x="277899" y="3467226"/>
              <a:chExt cx="1648077" cy="670869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277899" y="3467226"/>
                <a:ext cx="1648077" cy="67086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ounded Rectangle 6"/>
              <p:cNvSpPr/>
              <p:nvPr/>
            </p:nvSpPr>
            <p:spPr>
              <a:xfrm>
                <a:off x="297548" y="3486875"/>
                <a:ext cx="1608779" cy="6315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896" tIns="56896" rIns="56896" bIns="56896" numCol="1" spcCol="1270" anchor="t" anchorCtr="0">
                <a:noAutofit/>
              </a:bodyPr>
              <a:lstStyle/>
              <a:p>
                <a:pPr marL="57150" lvl="1" indent="-5715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800" kern="120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876801" y="3722514"/>
              <a:ext cx="2133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/>
                <a:t> Full Connected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/>
                <a:t> Nearest Neighbor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/>
                <a:t> Multi-layer </a:t>
              </a:r>
              <a:r>
                <a:rPr lang="en-US" dirty="0" err="1" smtClean="0"/>
                <a:t>Perceptron</a:t>
              </a:r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514600" y="3646314"/>
            <a:ext cx="1981200" cy="2133600"/>
            <a:chOff x="2514600" y="3646314"/>
            <a:chExt cx="1981200" cy="2133600"/>
          </a:xfrm>
        </p:grpSpPr>
        <p:grpSp>
          <p:nvGrpSpPr>
            <p:cNvPr id="32" name="Group 31"/>
            <p:cNvGrpSpPr/>
            <p:nvPr/>
          </p:nvGrpSpPr>
          <p:grpSpPr>
            <a:xfrm>
              <a:off x="2514600" y="3646314"/>
              <a:ext cx="1981200" cy="2133600"/>
              <a:chOff x="277899" y="3467226"/>
              <a:chExt cx="1648077" cy="67086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77899" y="3467226"/>
                <a:ext cx="1648077" cy="67086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ounded Rectangle 6"/>
              <p:cNvSpPr/>
              <p:nvPr/>
            </p:nvSpPr>
            <p:spPr>
              <a:xfrm>
                <a:off x="297548" y="3486875"/>
                <a:ext cx="1608779" cy="6315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896" tIns="56896" rIns="56896" bIns="56896" numCol="1" spcCol="1270" anchor="t" anchorCtr="0">
                <a:noAutofit/>
              </a:bodyPr>
              <a:lstStyle/>
              <a:p>
                <a:pPr marL="57150" lvl="1" indent="-5715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800" kern="120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667000" y="3874914"/>
              <a:ext cx="160313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/>
                <a:t> SOM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20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/>
                <a:t>KL transform</a:t>
              </a:r>
              <a:endParaRPr lang="en-US" sz="2000" dirty="0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2743200" y="4682835"/>
            <a:ext cx="4038600" cy="762000"/>
          </a:xfrm>
          <a:prstGeom prst="rect">
            <a:avLst/>
          </a:prstGeom>
          <a:solidFill>
            <a:srgbClr val="C00000">
              <a:alpha val="32000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743200" y="3810000"/>
            <a:ext cx="4038600" cy="762000"/>
          </a:xfrm>
          <a:prstGeom prst="rect">
            <a:avLst/>
          </a:prstGeom>
          <a:solidFill>
            <a:schemeClr val="accent6">
              <a:alpha val="3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Sampling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819400" y="32766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>
                        <a:alpha val="2274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19400" y="24384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>
                        <a:alpha val="2235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895600" y="44958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6FF33">
                        <a:alpha val="2235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2057400" cy="234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724400" y="5105400"/>
          <a:ext cx="89281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241200" imgH="190440" progId="Equation.DSMT4">
                  <p:embed/>
                </p:oleObj>
              </mc:Choice>
              <mc:Fallback>
                <p:oleObj name="Equation" r:id="rId4" imgW="24120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0"/>
                        <a:ext cx="89281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609600" y="4648200"/>
          <a:ext cx="726209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6" imgW="291960" imgH="164880" progId="Equation.DSMT4">
                  <p:embed/>
                </p:oleObj>
              </mc:Choice>
              <mc:Fallback>
                <p:oleObj name="Equation" r:id="rId6" imgW="29196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48200"/>
                        <a:ext cx="726209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209800" y="3352800"/>
            <a:ext cx="373399" cy="299858"/>
            <a:chOff x="1881224" y="3016742"/>
            <a:chExt cx="373399" cy="299858"/>
          </a:xfrm>
        </p:grpSpPr>
        <p:sp>
          <p:nvSpPr>
            <p:cNvPr id="24" name="Right Arrow 23"/>
            <p:cNvSpPr/>
            <p:nvPr/>
          </p:nvSpPr>
          <p:spPr>
            <a:xfrm>
              <a:off x="1881224" y="3016742"/>
              <a:ext cx="373399" cy="2998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ight Arrow 8"/>
            <p:cNvSpPr/>
            <p:nvPr/>
          </p:nvSpPr>
          <p:spPr>
            <a:xfrm>
              <a:off x="1881224" y="3076714"/>
              <a:ext cx="283442" cy="17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5400" y="3657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60198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window is stepped over the image and a vector is created at each location.</a:t>
            </a:r>
            <a:endParaRPr lang="en-US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152400" y="1219200"/>
            <a:ext cx="3009900" cy="8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152400" y="1676400"/>
            <a:ext cx="609600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7461" y="1185948"/>
            <a:ext cx="3048000" cy="9144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  - SOM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038600" y="5217618"/>
          <a:ext cx="2057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8305800" y="2703018"/>
          <a:ext cx="67515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241200" imgH="190440" progId="Equation.DSMT4">
                  <p:embed/>
                </p:oleObj>
              </mc:Choice>
              <mc:Fallback>
                <p:oleObj name="Equation" r:id="rId3" imgW="24120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703018"/>
                        <a:ext cx="675159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8451850" y="491281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5" imgW="190440" imgH="190440" progId="Equation.DSMT4">
                  <p:embed/>
                </p:oleObj>
              </mc:Choice>
              <mc:Fallback>
                <p:oleObj name="Equation" r:id="rId5" imgW="190440" imgH="190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1850" y="4912818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7" name="Picture 15" descr="http://www.sis.pitt.edu/~ssyn/som/kohonen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650" y="3132276"/>
            <a:ext cx="3733800" cy="2684782"/>
          </a:xfrm>
          <a:prstGeom prst="rect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>
          <a:xfrm>
            <a:off x="5099050" y="3150058"/>
            <a:ext cx="0" cy="2057400"/>
          </a:xfrm>
          <a:prstGeom prst="straightConnector1">
            <a:avLst/>
          </a:prstGeom>
          <a:ln w="63500">
            <a:tailEnd type="stealth" w="lg" len="lg"/>
          </a:ln>
          <a:scene3d>
            <a:camera prst="orthographicFront"/>
            <a:lightRig rig="fla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43400" y="3302458"/>
            <a:ext cx="1447800" cy="1371600"/>
            <a:chOff x="3810000" y="1762760"/>
            <a:chExt cx="1447800" cy="1447800"/>
          </a:xfrm>
        </p:grpSpPr>
        <p:pic>
          <p:nvPicPr>
            <p:cNvPr id="18436" name="Picture 4" descr="http://cultureandcommunication.org/deadmedia/images/d/dd/Blackbox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0" y="1762760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 rot="504660">
              <a:off x="4067402" y="1912929"/>
              <a:ext cx="92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SOM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81200" y="277921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152400" y="1219200"/>
            <a:ext cx="3009900" cy="8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ounded Rectangle 36"/>
          <p:cNvSpPr/>
          <p:nvPr/>
        </p:nvSpPr>
        <p:spPr>
          <a:xfrm>
            <a:off x="949035" y="1676400"/>
            <a:ext cx="609600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7461" y="1185948"/>
            <a:ext cx="3048000" cy="9144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  - SOM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66700" y="1238250"/>
            <a:ext cx="4000500" cy="1809750"/>
            <a:chOff x="0" y="1238250"/>
            <a:chExt cx="4000500" cy="1809750"/>
          </a:xfrm>
        </p:grpSpPr>
        <p:pic>
          <p:nvPicPr>
            <p:cNvPr id="1844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66850"/>
              <a:ext cx="400050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/>
            <p:nvPr/>
          </p:nvGrpSpPr>
          <p:grpSpPr>
            <a:xfrm>
              <a:off x="1676400" y="1238250"/>
              <a:ext cx="457200" cy="457200"/>
              <a:chOff x="5867400" y="5334000"/>
              <a:chExt cx="457200" cy="4572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867400" y="5334000"/>
                <a:ext cx="457200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536725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</a:t>
                </a:r>
                <a:endParaRPr lang="en-US" sz="2000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266700" y="2971800"/>
            <a:ext cx="3962400" cy="1828800"/>
            <a:chOff x="0" y="2971800"/>
            <a:chExt cx="3962400" cy="1828800"/>
          </a:xfrm>
        </p:grpSpPr>
        <p:pic>
          <p:nvPicPr>
            <p:cNvPr id="1844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19450"/>
              <a:ext cx="396240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9"/>
            <p:cNvGrpSpPr/>
            <p:nvPr/>
          </p:nvGrpSpPr>
          <p:grpSpPr>
            <a:xfrm>
              <a:off x="1676400" y="2971800"/>
              <a:ext cx="457200" cy="457200"/>
              <a:chOff x="5867400" y="5334000"/>
              <a:chExt cx="457200" cy="457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867400" y="5334000"/>
                <a:ext cx="457200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43600" y="535893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2</a:t>
                </a:r>
                <a:endParaRPr lang="en-US" sz="2000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66700" y="4848225"/>
            <a:ext cx="3933825" cy="1704975"/>
            <a:chOff x="0" y="4848225"/>
            <a:chExt cx="3933825" cy="1704975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000625"/>
              <a:ext cx="3933825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6"/>
            <p:cNvGrpSpPr/>
            <p:nvPr/>
          </p:nvGrpSpPr>
          <p:grpSpPr>
            <a:xfrm>
              <a:off x="1600200" y="4848225"/>
              <a:ext cx="457200" cy="457200"/>
              <a:chOff x="5867400" y="5334000"/>
              <a:chExt cx="457200" cy="4572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867400" y="5334000"/>
                <a:ext cx="457200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943600" y="535893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3</a:t>
                </a:r>
                <a:endParaRPr lang="en-US" sz="2000" dirty="0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933950" y="1295400"/>
            <a:ext cx="3981450" cy="1600200"/>
            <a:chOff x="4933950" y="1295400"/>
            <a:chExt cx="3981450" cy="1600200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3950" y="1314450"/>
              <a:ext cx="39814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16"/>
            <p:cNvGrpSpPr/>
            <p:nvPr/>
          </p:nvGrpSpPr>
          <p:grpSpPr>
            <a:xfrm>
              <a:off x="6553200" y="1295400"/>
              <a:ext cx="457200" cy="457200"/>
              <a:chOff x="5867400" y="5334000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867400" y="5334000"/>
                <a:ext cx="457200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943600" y="535893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4</a:t>
                </a:r>
                <a:endParaRPr lang="en-US" sz="2000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933950" y="3028950"/>
            <a:ext cx="3943350" cy="1771650"/>
            <a:chOff x="4933950" y="3028950"/>
            <a:chExt cx="3943350" cy="1771650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3950" y="3248025"/>
              <a:ext cx="394335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19"/>
            <p:cNvGrpSpPr/>
            <p:nvPr/>
          </p:nvGrpSpPr>
          <p:grpSpPr>
            <a:xfrm>
              <a:off x="6553200" y="3028950"/>
              <a:ext cx="457200" cy="457200"/>
              <a:chOff x="5867400" y="5334000"/>
              <a:chExt cx="4572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67400" y="5334000"/>
                <a:ext cx="457200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943600" y="535893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5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914900" y="4905375"/>
            <a:ext cx="3981450" cy="1685925"/>
            <a:chOff x="4914900" y="4905375"/>
            <a:chExt cx="3981450" cy="1685925"/>
          </a:xfrm>
        </p:grpSpPr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4900" y="5029200"/>
              <a:ext cx="398145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6"/>
            <p:cNvGrpSpPr/>
            <p:nvPr/>
          </p:nvGrpSpPr>
          <p:grpSpPr>
            <a:xfrm>
              <a:off x="6477000" y="4905375"/>
              <a:ext cx="457200" cy="457200"/>
              <a:chOff x="5867400" y="5334000"/>
              <a:chExt cx="457200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867400" y="5334000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943600" y="536725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6</a:t>
                </a:r>
                <a:endParaRPr lang="en-US" sz="2000" dirty="0"/>
              </a:p>
            </p:txBody>
          </p:sp>
        </p:grpSp>
      </p:grp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1752600"/>
            <a:ext cx="4000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Dimensionality Reduction  - KL Transform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895600"/>
            <a:ext cx="3048000" cy="263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4384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2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77000" y="6019800"/>
          <a:ext cx="2057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595061" y="2667000"/>
            <a:ext cx="0" cy="685800"/>
          </a:xfrm>
          <a:prstGeom prst="straightConnector1">
            <a:avLst/>
          </a:prstGeom>
          <a:ln w="63500">
            <a:tailEnd type="stealth" w="lg" len="lg"/>
          </a:ln>
          <a:scene3d>
            <a:camera prst="orthographicFront"/>
            <a:lightRig rig="fla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0" y="2667000"/>
            <a:ext cx="762000" cy="0"/>
          </a:xfrm>
          <a:prstGeom prst="straightConnector1">
            <a:avLst/>
          </a:prstGeom>
          <a:ln w="63500">
            <a:tailEnd type="none" w="lg" len="lg"/>
          </a:ln>
          <a:scene3d>
            <a:camera prst="orthographicFront"/>
            <a:lightRig rig="fla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48600" y="5334000"/>
            <a:ext cx="0" cy="685800"/>
          </a:xfrm>
          <a:prstGeom prst="straightConnector1">
            <a:avLst/>
          </a:prstGeom>
          <a:ln w="63500">
            <a:tailEnd type="stealth" w="lg" len="lg"/>
          </a:ln>
          <a:scene3d>
            <a:camera prst="orthographicFront"/>
            <a:lightRig rig="fla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shapeofdata.files.wordpress.com/2013/02/pca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81400"/>
            <a:ext cx="3429000" cy="1918069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52400" y="1219200"/>
            <a:ext cx="3009900" cy="8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947652" y="1676400"/>
            <a:ext cx="609600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7461" y="1185948"/>
            <a:ext cx="3048000" cy="9144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Dimensionality Reduction  - KL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PCA</a:t>
            </a:r>
          </a:p>
          <a:p>
            <a:pPr lvl="1"/>
            <a:r>
              <a:rPr lang="en-US" dirty="0" smtClean="0"/>
              <a:t>Objective function: </a:t>
            </a:r>
          </a:p>
          <a:p>
            <a:endParaRPr lang="en-US" dirty="0"/>
          </a:p>
          <a:p>
            <a:r>
              <a:rPr lang="en-US" dirty="0" err="1" smtClean="0"/>
              <a:t>Karhunen-Loeve</a:t>
            </a:r>
            <a:r>
              <a:rPr lang="en-US" dirty="0" smtClean="0"/>
              <a:t> (KL) transform</a:t>
            </a:r>
          </a:p>
          <a:p>
            <a:pPr lvl="1"/>
            <a:r>
              <a:rPr lang="en-US" dirty="0" smtClean="0"/>
              <a:t>Objective function: 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191000"/>
            <a:ext cx="2924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228600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486400"/>
            <a:ext cx="2733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733925"/>
            <a:ext cx="206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Network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63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52400" y="1219200"/>
            <a:ext cx="3009900" cy="8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1752600" y="1676400"/>
            <a:ext cx="609600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7461" y="1185948"/>
            <a:ext cx="3048000" cy="9144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392</Words>
  <Application>Microsoft Office PowerPoint</Application>
  <PresentationFormat>화면 슬라이드 쇼(4:3)</PresentationFormat>
  <Paragraphs>107</Paragraphs>
  <Slides>19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맑은 고딕</vt:lpstr>
      <vt:lpstr>Arial</vt:lpstr>
      <vt:lpstr>Calibri</vt:lpstr>
      <vt:lpstr>Symbol</vt:lpstr>
      <vt:lpstr>Wingdings</vt:lpstr>
      <vt:lpstr>Office Theme</vt:lpstr>
      <vt:lpstr>Equation</vt:lpstr>
      <vt:lpstr>Face Recognition: A Convolutional Neural Network Approach </vt:lpstr>
      <vt:lpstr>The Problem</vt:lpstr>
      <vt:lpstr>Proposed System - Flowchart</vt:lpstr>
      <vt:lpstr>Image Sampling</vt:lpstr>
      <vt:lpstr>Dimensionality Reduction  - SOM</vt:lpstr>
      <vt:lpstr>Dimensionality Reduction  - SOM</vt:lpstr>
      <vt:lpstr>Dimensionality Reduction  - KL Transform</vt:lpstr>
      <vt:lpstr>Dimensionality Reduction  - KL Transform</vt:lpstr>
      <vt:lpstr>Convolutional Network</vt:lpstr>
      <vt:lpstr>Convolutional Network</vt:lpstr>
      <vt:lpstr>Convolutional Network</vt:lpstr>
      <vt:lpstr>Convolutional Network</vt:lpstr>
      <vt:lpstr>Convolutional Network</vt:lpstr>
      <vt:lpstr>Convolutional Neural Network - System</vt:lpstr>
      <vt:lpstr>Convolutional Neural Network – Extensions</vt:lpstr>
      <vt:lpstr>Convolutional Neural Network – Extension and variants</vt:lpstr>
      <vt:lpstr>Convolutional Neural Network – Experiment &amp; Comparison</vt:lpstr>
      <vt:lpstr>Comments</vt:lpstr>
      <vt:lpstr>PowerPoint 프레젠테이션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Recognition: A Convolutional Neural Network Approach</dc:title>
  <dc:creator>Nancy</dc:creator>
  <cp:lastModifiedBy>shjung</cp:lastModifiedBy>
  <cp:revision>52</cp:revision>
  <dcterms:created xsi:type="dcterms:W3CDTF">2013-10-01T07:03:28Z</dcterms:created>
  <dcterms:modified xsi:type="dcterms:W3CDTF">2016-09-16T05:19:58Z</dcterms:modified>
</cp:coreProperties>
</file>